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7" r:id="rId3"/>
    <p:sldId id="288" r:id="rId4"/>
    <p:sldId id="297" r:id="rId5"/>
    <p:sldId id="296" r:id="rId6"/>
    <p:sldId id="292" r:id="rId7"/>
    <p:sldId id="293" r:id="rId8"/>
    <p:sldId id="294" r:id="rId9"/>
    <p:sldId id="295" r:id="rId10"/>
    <p:sldId id="289" r:id="rId11"/>
    <p:sldId id="290" r:id="rId12"/>
    <p:sldId id="271" r:id="rId13"/>
    <p:sldId id="270" r:id="rId14"/>
    <p:sldId id="27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F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687"/>
  </p:normalViewPr>
  <p:slideViewPr>
    <p:cSldViewPr snapToGrid="0" snapToObjects="1">
      <p:cViewPr varScale="1">
        <p:scale>
          <a:sx n="114" d="100"/>
          <a:sy n="114" d="100"/>
        </p:scale>
        <p:origin x="43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6/15/2025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EA9934-2B58-CE4D-93B3-8E25B95FE1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8000" dirty="0"/>
              <a:t>СТОРИТЕЛЛИНГ </a:t>
            </a:r>
            <a:br>
              <a:rPr lang="ru-RU" sz="8000" dirty="0"/>
            </a:br>
            <a:r>
              <a:rPr lang="ru-RU" sz="8000" dirty="0"/>
              <a:t>от </a:t>
            </a:r>
            <a:br>
              <a:rPr lang="ru-RU" sz="8000" dirty="0"/>
            </a:br>
            <a:r>
              <a:rPr lang="ru-RU" sz="8000" dirty="0"/>
              <a:t>ХАРСКОГО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F252350-B045-7040-896D-9CA829A3E79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Занятие 2</a:t>
            </a:r>
          </a:p>
        </p:txBody>
      </p:sp>
    </p:spTree>
    <p:extLst>
      <p:ext uri="{BB962C8B-B14F-4D97-AF65-F5344CB8AC3E}">
        <p14:creationId xmlns:p14="http://schemas.microsoft.com/office/powerpoint/2010/main" val="4128054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План урока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7" y="1739590"/>
            <a:ext cx="10940323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Управление впечатлениями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Алгоритм. Шаг 2: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 ты хочешь сказать?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Правило №2: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Смысл важнее формы</a:t>
            </a:r>
            <a:endParaRPr lang="ru-RU" sz="3200" dirty="0">
              <a:effectLst/>
            </a:endParaRP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Инструмент №2: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Подтекст</a:t>
            </a:r>
            <a:endParaRPr lang="ru-RU" sz="3200" b="1" dirty="0"/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Домашнее задание №2: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«Однажды я стал свидетелем</a:t>
            </a:r>
            <a:r>
              <a:rPr lang="ru-RU" sz="32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676279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управление впечатлениями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459684"/>
            <a:ext cx="10178322" cy="5015931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Сторителлинг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– это не «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информировать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», это «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перевести человека в другое эмоциональное и мыслительное состояние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», изменить, повлиять.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Лекция меняет мнение с помощью фактов и аргументов, сторителлинг – с помощью создаваемых образов и впечатлений.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В управлении впечатлениями и реализуется власть сторителлинга. </a:t>
            </a:r>
          </a:p>
        </p:txBody>
      </p:sp>
    </p:spTree>
    <p:extLst>
      <p:ext uri="{BB962C8B-B14F-4D97-AF65-F5344CB8AC3E}">
        <p14:creationId xmlns:p14="http://schemas.microsoft.com/office/powerpoint/2010/main" val="1672163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управление впечатлениями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10018"/>
            <a:ext cx="9688644" cy="4965597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Впечатление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– это образ, след, отражение, </a:t>
            </a:r>
            <a:r>
              <a:rPr lang="ru-RU" sz="3200" u="sng" dirty="0">
                <a:solidFill>
                  <a:schemeClr val="tx1"/>
                </a:solidFill>
                <a:latin typeface="Times" pitchFamily="2" charset="0"/>
              </a:rPr>
              <a:t>мнение</a:t>
            </a:r>
            <a:r>
              <a:rPr lang="ru-RU" sz="3200" i="1" dirty="0">
                <a:solidFill>
                  <a:schemeClr val="tx1"/>
                </a:solidFill>
                <a:latin typeface="Times" pitchFamily="2" charset="0"/>
              </a:rPr>
              <a:t>,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оставляемые в сознании человека предметами, событиями,  явлениями внешнего мира </a:t>
            </a:r>
            <a:r>
              <a:rPr lang="ru-RU" sz="3200" b="1" dirty="0">
                <a:solidFill>
                  <a:srgbClr val="FF0000"/>
                </a:solidFill>
                <a:latin typeface="Times" pitchFamily="2" charset="0"/>
              </a:rPr>
              <a:t>и их описанием (т.е. историями, нарративами, сторителлингом)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. 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Имея историю о чём-либо, люди нередко считают непосредственный опыт этого события ненужным, избыточным.</a:t>
            </a:r>
          </a:p>
        </p:txBody>
      </p:sp>
    </p:spTree>
    <p:extLst>
      <p:ext uri="{BB962C8B-B14F-4D97-AF65-F5344CB8AC3E}">
        <p14:creationId xmlns:p14="http://schemas.microsoft.com/office/powerpoint/2010/main" val="498639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управление впечатлениями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Раньше человек хотел одного, а теперь – другого, потому что у него поменялось впечатление.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У человека было впечатление, что это – важно, а теперь есть впечатление, что это – пустяк.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Для группы </a:t>
            </a:r>
            <a:r>
              <a:rPr lang="ru-RU" sz="3200">
                <a:solidFill>
                  <a:schemeClr val="tx1"/>
                </a:solidFill>
                <a:latin typeface="Times" pitchFamily="2" charset="0"/>
              </a:rPr>
              <a:t>людей какое-то событие 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было символом победы, а теперь впечатление, что это – поражение. </a:t>
            </a:r>
          </a:p>
        </p:txBody>
      </p:sp>
    </p:spTree>
    <p:extLst>
      <p:ext uri="{BB962C8B-B14F-4D97-AF65-F5344CB8AC3E}">
        <p14:creationId xmlns:p14="http://schemas.microsoft.com/office/powerpoint/2010/main" val="2531116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Пресуппозиция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tx1"/>
                </a:solidFill>
                <a:latin typeface="Times" pitchFamily="2" charset="0"/>
              </a:rPr>
              <a:t>Пресуппозиция</a:t>
            </a:r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 (в общении) – это неявные условия и смыслы, которые должны существовать в реальности, чтобы прозвучавшая фраза имела смысл. </a:t>
            </a:r>
          </a:p>
          <a:p>
            <a:r>
              <a:rPr lang="ru-RU" sz="2800" dirty="0">
                <a:solidFill>
                  <a:schemeClr val="tx1"/>
                </a:solidFill>
                <a:latin typeface="Times" pitchFamily="2" charset="0"/>
              </a:rPr>
              <a:t>Пример: «Мама мыла раму»</a:t>
            </a:r>
          </a:p>
          <a:p>
            <a:pPr marL="914400" lvl="2" indent="0">
              <a:buNone/>
            </a:pPr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     </a:t>
            </a:r>
            <a:r>
              <a:rPr lang="ru-RU" sz="2600" dirty="0" err="1">
                <a:solidFill>
                  <a:schemeClr val="tx1"/>
                </a:solidFill>
                <a:latin typeface="Times" pitchFamily="2" charset="0"/>
              </a:rPr>
              <a:t>Пресуппозиции</a:t>
            </a:r>
            <a:r>
              <a:rPr lang="ru-RU" sz="2600" dirty="0">
                <a:solidFill>
                  <a:schemeClr val="tx1"/>
                </a:solidFill>
                <a:latin typeface="Times" pitchFamily="2" charset="0"/>
              </a:rPr>
              <a:t>: </a:t>
            </a:r>
          </a:p>
          <a:p>
            <a:pPr lvl="3"/>
            <a:r>
              <a:rPr lang="ru-RU" sz="2400" dirty="0">
                <a:solidFill>
                  <a:schemeClr val="tx1"/>
                </a:solidFill>
                <a:latin typeface="Times" pitchFamily="2" charset="0"/>
              </a:rPr>
              <a:t>Есть кто-то, кого мы можем назвать мамой;</a:t>
            </a:r>
          </a:p>
          <a:p>
            <a:pPr lvl="3"/>
            <a:r>
              <a:rPr lang="ru-RU" sz="2400" dirty="0">
                <a:solidFill>
                  <a:schemeClr val="tx1"/>
                </a:solidFill>
                <a:latin typeface="Times" pitchFamily="2" charset="0"/>
              </a:rPr>
              <a:t>Есть действие, обозначаемое глаголом «мыть»;</a:t>
            </a:r>
          </a:p>
          <a:p>
            <a:pPr lvl="3"/>
            <a:r>
              <a:rPr lang="ru-RU" sz="2400" dirty="0">
                <a:solidFill>
                  <a:schemeClr val="tx1"/>
                </a:solidFill>
                <a:latin typeface="Times" pitchFamily="2" charset="0"/>
              </a:rPr>
              <a:t>Есть предмет, который можно вымыть, и он называется «рама».</a:t>
            </a:r>
          </a:p>
        </p:txBody>
      </p:sp>
    </p:spTree>
    <p:extLst>
      <p:ext uri="{BB962C8B-B14F-4D97-AF65-F5344CB8AC3E}">
        <p14:creationId xmlns:p14="http://schemas.microsoft.com/office/powerpoint/2010/main" val="3879481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управление впечатлениями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83474"/>
            <a:ext cx="10178322" cy="4892142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Какое впечатление должно сформироваться у человека в результате прослушивания истории? 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Мне </a:t>
            </a:r>
            <a:r>
              <a:rPr lang="ru-RU" sz="3000" b="1" dirty="0">
                <a:solidFill>
                  <a:schemeClr val="tx1"/>
                </a:solidFill>
                <a:latin typeface="Times" pitchFamily="2" charset="0"/>
              </a:rPr>
              <a:t>пора</a:t>
            </a: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это сделать (впечатление, что пора уже).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</a:t>
            </a:r>
            <a:r>
              <a:rPr lang="ru-RU" sz="3000" b="1" dirty="0">
                <a:solidFill>
                  <a:schemeClr val="tx1"/>
                </a:solidFill>
                <a:latin typeface="Times" pitchFamily="2" charset="0"/>
              </a:rPr>
              <a:t>Не так сложно</a:t>
            </a: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, как я думал (впечатление, что будет просто, по крайней мере несложно).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</a:t>
            </a:r>
            <a:r>
              <a:rPr lang="ru-RU" sz="3000" b="1" dirty="0">
                <a:solidFill>
                  <a:schemeClr val="tx1"/>
                </a:solidFill>
                <a:latin typeface="Times" pitchFamily="2" charset="0"/>
              </a:rPr>
              <a:t>Однажды</a:t>
            </a: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у тебя </a:t>
            </a:r>
            <a:r>
              <a:rPr lang="ru-RU" sz="3000" b="1" dirty="0">
                <a:solidFill>
                  <a:schemeClr val="tx1"/>
                </a:solidFill>
                <a:latin typeface="Times" pitchFamily="2" charset="0"/>
              </a:rPr>
              <a:t>откроются глаза </a:t>
            </a:r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и ты увидишь правильное решение (впечатление, что правильное решение есть).</a:t>
            </a:r>
          </a:p>
        </p:txBody>
      </p:sp>
    </p:spTree>
    <p:extLst>
      <p:ext uri="{BB962C8B-B14F-4D97-AF65-F5344CB8AC3E}">
        <p14:creationId xmlns:p14="http://schemas.microsoft.com/office/powerpoint/2010/main" val="18617795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управление впечатлениями</a:t>
            </a:r>
            <a:endParaRPr lang="ru-RU" sz="43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583472"/>
            <a:ext cx="10178322" cy="5274527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Какое впечатление должно сформироваться у человека в результате прослушивания истории? 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Например: впечатление, что </a:t>
            </a:r>
            <a:r>
              <a:rPr lang="ru-RU" sz="3000" b="1" dirty="0">
                <a:solidFill>
                  <a:schemeClr val="tx1"/>
                </a:solidFill>
                <a:latin typeface="Times" pitchFamily="2" charset="0"/>
              </a:rPr>
              <a:t>все нормальные люди так и делают.</a:t>
            </a:r>
          </a:p>
          <a:p>
            <a:r>
              <a:rPr lang="ru-RU" sz="3200" dirty="0">
                <a:solidFill>
                  <a:schemeClr val="tx1"/>
                </a:solidFill>
                <a:latin typeface="Times" pitchFamily="2" charset="0"/>
              </a:rPr>
              <a:t>Как можно создать такое впечатление? 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перечислить всех, кто уже прыгнул с парашютом;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хвалить тех, кто так делает;</a:t>
            </a:r>
          </a:p>
          <a:p>
            <a:pPr lvl="1"/>
            <a:r>
              <a:rPr lang="ru-RU" sz="3000" dirty="0">
                <a:solidFill>
                  <a:schemeClr val="tx1"/>
                </a:solidFill>
                <a:latin typeface="Times" pitchFamily="2" charset="0"/>
              </a:rPr>
              <a:t> что думают важные для человека люди о тех, кто уже прыгал с парашютом?</a:t>
            </a:r>
          </a:p>
        </p:txBody>
      </p:sp>
    </p:spTree>
    <p:extLst>
      <p:ext uri="{BB962C8B-B14F-4D97-AF65-F5344CB8AC3E}">
        <p14:creationId xmlns:p14="http://schemas.microsoft.com/office/powerpoint/2010/main" val="2041746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sz="43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управление впечатлениями</a:t>
            </a:r>
            <a:endParaRPr lang="ru-RU" sz="4300" dirty="0"/>
          </a:p>
        </p:txBody>
      </p:sp>
      <p:graphicFrame>
        <p:nvGraphicFramePr>
          <p:cNvPr id="6" name="Таблица 6">
            <a:extLst>
              <a:ext uri="{FF2B5EF4-FFF2-40B4-BE49-F238E27FC236}">
                <a16:creationId xmlns:a16="http://schemas.microsoft.com/office/drawing/2014/main" id="{8FEFAC36-5028-3A4C-B2D0-D3420933AC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6683180"/>
              </p:ext>
            </p:extLst>
          </p:nvPr>
        </p:nvGraphicFramePr>
        <p:xfrm>
          <a:off x="1251678" y="2560320"/>
          <a:ext cx="10179050" cy="310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0362">
                  <a:extLst>
                    <a:ext uri="{9D8B030D-6E8A-4147-A177-3AD203B41FA5}">
                      <a16:colId xmlns:a16="http://schemas.microsoft.com/office/drawing/2014/main" val="3322871482"/>
                    </a:ext>
                  </a:extLst>
                </a:gridCol>
                <a:gridCol w="3218688">
                  <a:extLst>
                    <a:ext uri="{9D8B030D-6E8A-4147-A177-3AD203B41FA5}">
                      <a16:colId xmlns:a16="http://schemas.microsoft.com/office/drawing/2014/main" val="516186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Надо создать впечатление…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Как 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 чем вызвать?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4030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…что продавать – легко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52515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…что психология – лженаука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49841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…что это полезный продукт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93553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…что это актуальная тема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94260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>
                          <a:solidFill>
                            <a:schemeClr val="tx1"/>
                          </a:solidFill>
                        </a:rPr>
                        <a:t>…что это – норма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19555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1189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Что ты хочешь сказать?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Алгоритм. шаг №2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чём суть, смысл, сухой остаток вашей истории?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Банальные смыслы человек может не услышать.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Оригинальные смыслы человек может не понять.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Смыслы, которые атакуют его, – отвергнет.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Смыслы, которые вписываются в его мир, – запомнит. </a:t>
            </a: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Смыслы, которые его оправдывают, – будет транслировать дальше.</a:t>
            </a:r>
          </a:p>
          <a:p>
            <a:pPr marL="342900" indent="-342900">
              <a:buFont typeface="+mj-lt"/>
              <a:buAutoNum type="arabicPeriod"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Какое ты хочешь создать</a:t>
            </a:r>
            <a:r>
              <a:rPr lang="en-US" sz="32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ru-RU" sz="3200" b="1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оставить впечатление?</a:t>
            </a:r>
            <a:endParaRPr lang="ru-RU" sz="3200" b="1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29411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Смысл важнее формы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правило №2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памяти остаётся 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смысл.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Основное воздействие осуществляет именно смысл.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важна: она 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доставляет смысл, также как грузовик привозит еду. Еда – смысл, грузовик – форма. Еда может быть доставлена десятком разных способов. 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– минимально достаточная.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Смысл нужно оберегат</a:t>
            </a:r>
            <a:r>
              <a:rPr lang="ru-RU" sz="30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 от деформации при транспортировке.</a:t>
            </a:r>
            <a:endParaRPr lang="ru-RU" sz="3000" dirty="0">
              <a:solidFill>
                <a:srgbClr val="000000"/>
              </a:solidFill>
              <a:effectLst/>
              <a:latin typeface="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75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ПОдтекст</a:t>
            </a:r>
            <a:b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2400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инструмент №2</a:t>
            </a:r>
            <a:endParaRPr lang="ru-RU" sz="2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Подтекст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это когда есть прямое послание (текст) и есть смысл, который не выражен прямо, но подразумевается с помощью использования слов, терминов, намёков и отсылок. </a:t>
            </a:r>
          </a:p>
          <a:p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огда есть подтекст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у истории появляется глубина.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Подтекст создаёт тайну, ощущение избранности (поймут только те, кто в теме). Подтекст создаёт убедительность.</a:t>
            </a:r>
            <a:r>
              <a:rPr lang="ru-RU" sz="3200" dirty="0">
                <a:solidFill>
                  <a:srgbClr val="000000"/>
                </a:solidFill>
                <a:latin typeface="Times" pitchFamily="2" charset="0"/>
                <a:cs typeface="Times New Roman" panose="02020603050405020304" pitchFamily="18" charset="0"/>
              </a:rPr>
              <a:t> 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7490928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F47C04-DDF9-9740-94B8-5B3C96A69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201088"/>
          </a:xfrm>
        </p:spPr>
        <p:txBody>
          <a:bodyPr>
            <a:normAutofit/>
          </a:bodyPr>
          <a:lstStyle/>
          <a:p>
            <a:r>
              <a:rPr lang="ru-RU" dirty="0">
                <a:latin typeface="Microsoft Sans Serif" panose="020B0604020202020204" pitchFamily="34" charset="0"/>
                <a:cs typeface="Microsoft Sans Serif" panose="020B0604020202020204" pitchFamily="34" charset="0"/>
              </a:rPr>
              <a:t>Задание №2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554DB6-9394-AB4C-8805-51E92DB747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1739590"/>
            <a:ext cx="10178322" cy="473602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Однажды я стал свидетелем (событие)…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«Я видел, как обжигают фарфор…» (</a:t>
            </a:r>
            <a:r>
              <a:rPr lang="ru-RU" sz="3200" u="sng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что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?)	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«Я поднимался на вершину Эльбруса…» (</a:t>
            </a:r>
            <a:r>
              <a:rPr lang="ru-RU" sz="3200" u="sng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что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  <a:p>
            <a:pPr marL="0" indent="0">
              <a:buNone/>
            </a:pP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«Мой друг не вписался в поворот…» (</a:t>
            </a:r>
            <a:r>
              <a:rPr lang="ru-RU" sz="3200" u="sng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что</a:t>
            </a:r>
            <a:r>
              <a:rPr lang="ru-RU" sz="3200" dirty="0">
                <a:solidFill>
                  <a:srgbClr val="000000"/>
                </a:solidFill>
                <a:effectLst/>
                <a:latin typeface="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</p:txBody>
      </p:sp>
    </p:spTree>
    <p:extLst>
      <p:ext uri="{BB962C8B-B14F-4D97-AF65-F5344CB8AC3E}">
        <p14:creationId xmlns:p14="http://schemas.microsoft.com/office/powerpoint/2010/main" val="2428813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AC4E12E-B442-EE4C-8EB4-978E2B0956E6}"/>
              </a:ext>
            </a:extLst>
          </p:cNvPr>
          <p:cNvSpPr txBox="1"/>
          <p:nvPr/>
        </p:nvSpPr>
        <p:spPr>
          <a:xfrm>
            <a:off x="5899528" y="5016924"/>
            <a:ext cx="52441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/>
              <a:t>+ 7 903 283 0510 (</a:t>
            </a:r>
            <a:r>
              <a:rPr lang="en-US" sz="3600" dirty="0"/>
              <a:t>Telegram)</a:t>
            </a:r>
            <a:endParaRPr lang="ru-RU" sz="3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CC62D60-A64E-E340-9A03-F78F1EE1F5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8690" y="4157172"/>
            <a:ext cx="2373094" cy="2365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207BEF3-4760-4D45-ACE8-4F90B6ACC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6273" y="185735"/>
            <a:ext cx="2951369" cy="386814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2DFE21E-8CBC-F94D-9219-7094FFEEB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0108" y="185735"/>
            <a:ext cx="2989393" cy="38681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08EA975-26BD-3B49-8561-BDC52B054F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1967" y="185735"/>
            <a:ext cx="3043968" cy="3833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851313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Эмблема</Template>
  <TotalTime>759</TotalTime>
  <Words>706</Words>
  <Application>Microsoft Office PowerPoint</Application>
  <PresentationFormat>Широкоэкранный</PresentationFormat>
  <Paragraphs>69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Corbel</vt:lpstr>
      <vt:lpstr>Gill Sans MT</vt:lpstr>
      <vt:lpstr>Impact</vt:lpstr>
      <vt:lpstr>Microsoft Sans Serif</vt:lpstr>
      <vt:lpstr>Times</vt:lpstr>
      <vt:lpstr>Wingdings</vt:lpstr>
      <vt:lpstr>Эмблема</vt:lpstr>
      <vt:lpstr>СТОРИТЕЛЛИНГ  от  ХАРСКОГО</vt:lpstr>
      <vt:lpstr>План урока</vt:lpstr>
      <vt:lpstr>управление впечатлениями</vt:lpstr>
      <vt:lpstr>управление впечатлениями</vt:lpstr>
      <vt:lpstr>управление впечатлениями</vt:lpstr>
      <vt:lpstr>Пресуппозиция</vt:lpstr>
      <vt:lpstr>управление впечатлениями</vt:lpstr>
      <vt:lpstr>управление впечатлениями</vt:lpstr>
      <vt:lpstr>управление впечатлениями</vt:lpstr>
      <vt:lpstr>Что ты хочешь сказать? Алгоритм. шаг №2</vt:lpstr>
      <vt:lpstr>Смысл важнее формы правило №2</vt:lpstr>
      <vt:lpstr>ПОдтекст инструмент №2</vt:lpstr>
      <vt:lpstr>Задание №2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СТОРИТЕЛЛИНГ  от  ХАРСКОГО</dc:title>
  <dc:creator>Microsoft Office User</dc:creator>
  <cp:lastModifiedBy>Анастасия Черникова</cp:lastModifiedBy>
  <cp:revision>13</cp:revision>
  <dcterms:created xsi:type="dcterms:W3CDTF">2025-06-08T07:13:11Z</dcterms:created>
  <dcterms:modified xsi:type="dcterms:W3CDTF">2025-06-15T15:45:43Z</dcterms:modified>
</cp:coreProperties>
</file>