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87" r:id="rId3"/>
    <p:sldId id="288" r:id="rId4"/>
    <p:sldId id="298" r:id="rId5"/>
    <p:sldId id="299" r:id="rId6"/>
    <p:sldId id="300" r:id="rId7"/>
    <p:sldId id="294" r:id="rId8"/>
    <p:sldId id="289" r:id="rId9"/>
    <p:sldId id="290" r:id="rId10"/>
    <p:sldId id="271" r:id="rId11"/>
    <p:sldId id="270" r:id="rId12"/>
    <p:sldId id="279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F3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08"/>
    <p:restoredTop sz="95687"/>
  </p:normalViewPr>
  <p:slideViewPr>
    <p:cSldViewPr snapToGrid="0" snapToObjects="1">
      <p:cViewPr varScale="1">
        <p:scale>
          <a:sx n="114" d="100"/>
          <a:sy n="114" d="100"/>
        </p:scale>
        <p:origin x="43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6/15/2025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6/15/2025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6/15/2025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6/15/2025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6/15/2025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6/15/2025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6/15/2025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6/15/2025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EA9934-2B58-CE4D-93B3-8E25B95FE11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8000" dirty="0"/>
              <a:t>СТОРИТЕЛЛИНГ </a:t>
            </a:r>
            <a:br>
              <a:rPr lang="ru-RU" sz="8000" dirty="0"/>
            </a:br>
            <a:r>
              <a:rPr lang="ru-RU" sz="8000" dirty="0"/>
              <a:t>от </a:t>
            </a:r>
            <a:br>
              <a:rPr lang="ru-RU" sz="8000" dirty="0"/>
            </a:br>
            <a:r>
              <a:rPr lang="ru-RU" sz="8000" dirty="0"/>
              <a:t>ХАРСКОГО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F252350-B045-7040-896D-9CA829A3E79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Занятие 3</a:t>
            </a:r>
          </a:p>
        </p:txBody>
      </p:sp>
    </p:spTree>
    <p:extLst>
      <p:ext uri="{BB962C8B-B14F-4D97-AF65-F5344CB8AC3E}">
        <p14:creationId xmlns:p14="http://schemas.microsoft.com/office/powerpoint/2010/main" val="41280543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План урока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39590"/>
            <a:ext cx="10178322" cy="4736025"/>
          </a:xfrm>
        </p:spPr>
        <p:txBody>
          <a:bodyPr>
            <a:no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Метафора. Концентрация смысла</a:t>
            </a:r>
            <a:endParaRPr lang="ru-RU" sz="3200" dirty="0">
              <a:effectLst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Алгоритм. Шаг 3: </a:t>
            </a:r>
            <a:r>
              <a:rPr lang="ru-RU" sz="3200" b="1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 что ты это упакуешь?</a:t>
            </a:r>
            <a:endParaRPr lang="ru-RU" sz="3200" b="1" dirty="0">
              <a:effectLst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Правило №3: </a:t>
            </a:r>
            <a:r>
              <a:rPr lang="ru-RU" sz="3200" b="1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Понимание возникает, а не передаётся</a:t>
            </a:r>
            <a:endParaRPr lang="ru-RU" sz="3200" b="1" dirty="0">
              <a:effectLst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Инструмент №3: </a:t>
            </a:r>
            <a:r>
              <a:rPr lang="ru-RU" sz="3200" b="1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Крючок</a:t>
            </a:r>
            <a:r>
              <a:rPr lang="ru-RU" sz="3200" b="1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</a:t>
            </a:r>
            <a:r>
              <a:rPr lang="ru-RU" sz="3200" b="1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ожидания слушателя</a:t>
            </a:r>
            <a:r>
              <a:rPr lang="ru-RU" sz="3200" b="1" dirty="0">
                <a:effectLst/>
              </a:rPr>
              <a:t> </a:t>
            </a:r>
            <a:endParaRPr lang="ru-RU" sz="3200" b="1" dirty="0"/>
          </a:p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Домашнее задание №3: </a:t>
            </a:r>
            <a:r>
              <a:rPr lang="ru-RU" sz="3200" b="1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«Обратите внимание на…»</a:t>
            </a:r>
          </a:p>
        </p:txBody>
      </p:sp>
    </p:spTree>
    <p:extLst>
      <p:ext uri="{BB962C8B-B14F-4D97-AF65-F5344CB8AC3E}">
        <p14:creationId xmlns:p14="http://schemas.microsoft.com/office/powerpoint/2010/main" val="2676279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551632" cy="1201088"/>
          </a:xfrm>
        </p:spPr>
        <p:txBody>
          <a:bodyPr>
            <a:normAutofit fontScale="90000"/>
          </a:bodyPr>
          <a:lstStyle/>
          <a:p>
            <a:r>
              <a:rPr lang="ru-RU" sz="44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Метафора. Концентрация смысла</a:t>
            </a:r>
            <a:endParaRPr lang="ru-RU" sz="43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417740"/>
            <a:ext cx="10178322" cy="5057876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tx1"/>
                </a:solidFill>
                <a:latin typeface="Times" pitchFamily="2" charset="0"/>
              </a:rPr>
              <a:t>Метафора</a:t>
            </a:r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 — это употребление слова в переносном значении на основе сходства в каком-либо отношении двух предметов или явлений. Метафора предполагает скрытое сравнение, при котором один объект наделяется свойствами или признаками другого.</a:t>
            </a:r>
          </a:p>
          <a:p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 </a:t>
            </a:r>
            <a:r>
              <a:rPr lang="ru-RU" sz="3200" b="1" dirty="0">
                <a:solidFill>
                  <a:schemeClr val="tx1"/>
                </a:solidFill>
                <a:latin typeface="Times" pitchFamily="2" charset="0"/>
              </a:rPr>
              <a:t>Аллегорией</a:t>
            </a:r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 называется распространенная, расширенная метафора. В метафоре значение ограничивается одним или несколькими словами, в аллегории же оно распространяется на целую мысль.</a:t>
            </a:r>
          </a:p>
          <a:p>
            <a:endParaRPr lang="ru-RU" sz="3200" dirty="0">
              <a:solidFill>
                <a:schemeClr val="tx1"/>
              </a:solidFill>
              <a:latin typeface="Times" pitchFamily="2" charset="0"/>
            </a:endParaRPr>
          </a:p>
          <a:p>
            <a:endParaRPr lang="ru-RU" sz="3200" dirty="0">
              <a:solidFill>
                <a:schemeClr val="tx1"/>
              </a:solidFill>
              <a:latin typeface="Time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1634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sz="44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Метафора</a:t>
            </a:r>
            <a:endParaRPr lang="ru-RU" sz="43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39590"/>
            <a:ext cx="10178322" cy="4736025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Как научиться создавать метафоры </a:t>
            </a:r>
            <a:r>
              <a:rPr lang="en-US" sz="3200" dirty="0">
                <a:solidFill>
                  <a:schemeClr val="tx1"/>
                </a:solidFill>
                <a:latin typeface="Times" pitchFamily="2" charset="0"/>
              </a:rPr>
              <a:t>(</a:t>
            </a:r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аллегории)? </a:t>
            </a:r>
          </a:p>
          <a:p>
            <a:pPr marL="971550" lvl="1" indent="-514350">
              <a:buFont typeface="+mj-lt"/>
              <a:buAutoNum type="arabicPeriod"/>
            </a:pPr>
            <a:r>
              <a:rPr lang="ru-RU" sz="3000" dirty="0">
                <a:solidFill>
                  <a:schemeClr val="tx1"/>
                </a:solidFill>
                <a:latin typeface="Times" pitchFamily="2" charset="0"/>
              </a:rPr>
              <a:t> В чём суть момента, явления, ситуации, человека? </a:t>
            </a:r>
          </a:p>
          <a:p>
            <a:pPr marL="971550" lvl="1" indent="-514350">
              <a:buFont typeface="+mj-lt"/>
              <a:buAutoNum type="arabicPeriod"/>
            </a:pPr>
            <a:r>
              <a:rPr lang="ru-RU" sz="3000" dirty="0">
                <a:solidFill>
                  <a:schemeClr val="tx1"/>
                </a:solidFill>
                <a:latin typeface="Times" pitchFamily="2" charset="0"/>
              </a:rPr>
              <a:t> Где эта же суть проявляется? Нужно выбрать максимально далёкое от объекта явление. Например, если мы рассматриваем человека, то метафора должна быть из неживой природы.  </a:t>
            </a:r>
          </a:p>
          <a:p>
            <a:pPr marL="971550" lvl="1" indent="-514350">
              <a:buFont typeface="+mj-lt"/>
              <a:buAutoNum type="arabicPeriod"/>
            </a:pPr>
            <a:r>
              <a:rPr lang="ru-RU" sz="3000" dirty="0">
                <a:solidFill>
                  <a:schemeClr val="tx1"/>
                </a:solidFill>
                <a:latin typeface="Times" pitchFamily="2" charset="0"/>
              </a:rPr>
              <a:t> Как словами выразить метафору и показать сходство? </a:t>
            </a:r>
          </a:p>
          <a:p>
            <a:pPr marL="971550" lvl="1" indent="-514350">
              <a:buFont typeface="+mj-lt"/>
              <a:buAutoNum type="arabicPeriod"/>
            </a:pPr>
            <a:r>
              <a:rPr lang="ru-RU" sz="3000" dirty="0">
                <a:solidFill>
                  <a:schemeClr val="tx1"/>
                </a:solidFill>
                <a:latin typeface="Times" pitchFamily="2" charset="0"/>
              </a:rPr>
              <a:t> Что метафора проясняет в сути момента?</a:t>
            </a:r>
          </a:p>
          <a:p>
            <a:pPr marL="0" indent="0">
              <a:buNone/>
            </a:pPr>
            <a:endParaRPr lang="ru-RU" sz="3200" dirty="0">
              <a:solidFill>
                <a:schemeClr val="tx1"/>
              </a:solidFill>
              <a:latin typeface="Times" pitchFamily="2" charset="0"/>
            </a:endParaRPr>
          </a:p>
          <a:p>
            <a:endParaRPr lang="ru-RU" sz="3200" dirty="0">
              <a:solidFill>
                <a:schemeClr val="tx1"/>
              </a:solidFill>
              <a:latin typeface="Time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13147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sz="44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Создание Метафоры</a:t>
            </a:r>
            <a:endParaRPr lang="ru-RU" sz="43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39590"/>
            <a:ext cx="10178322" cy="47360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Пример: </a:t>
            </a:r>
          </a:p>
          <a:p>
            <a:pPr lvl="1"/>
            <a:r>
              <a:rPr lang="ru-RU" sz="3000" dirty="0">
                <a:solidFill>
                  <a:schemeClr val="tx1"/>
                </a:solidFill>
                <a:latin typeface="Times" pitchFamily="2" charset="0"/>
              </a:rPr>
              <a:t> Человек стесняется выступать публично</a:t>
            </a:r>
          </a:p>
          <a:p>
            <a:pPr lvl="2"/>
            <a:r>
              <a:rPr lang="ru-RU" sz="2800" dirty="0">
                <a:solidFill>
                  <a:schemeClr val="tx1"/>
                </a:solidFill>
                <a:latin typeface="Times" pitchFamily="2" charset="0"/>
              </a:rPr>
              <a:t> В чём суть/причина</a:t>
            </a:r>
            <a:r>
              <a:rPr lang="en-US" sz="2800" dirty="0">
                <a:solidFill>
                  <a:schemeClr val="tx1"/>
                </a:solidFill>
                <a:latin typeface="Times" pitchFamily="2" charset="0"/>
              </a:rPr>
              <a:t>/</a:t>
            </a:r>
            <a:r>
              <a:rPr lang="ru-RU" sz="2800" dirty="0">
                <a:solidFill>
                  <a:schemeClr val="tx1"/>
                </a:solidFill>
                <a:latin typeface="Times" pitchFamily="2" charset="0"/>
              </a:rPr>
              <a:t>природа стеснения? </a:t>
            </a:r>
          </a:p>
          <a:p>
            <a:pPr lvl="2"/>
            <a:r>
              <a:rPr lang="ru-RU" sz="2800" dirty="0">
                <a:solidFill>
                  <a:schemeClr val="tx1"/>
                </a:solidFill>
                <a:latin typeface="Times" pitchFamily="2" charset="0"/>
              </a:rPr>
              <a:t> Что имеет аналогичную суть и далеко от публичных выступлений? </a:t>
            </a:r>
          </a:p>
          <a:p>
            <a:pPr lvl="2"/>
            <a:r>
              <a:rPr lang="ru-RU" sz="2800" dirty="0">
                <a:solidFill>
                  <a:schemeClr val="tx1"/>
                </a:solidFill>
                <a:latin typeface="Times" pitchFamily="2" charset="0"/>
              </a:rPr>
              <a:t> Как связать эти явления? </a:t>
            </a:r>
          </a:p>
          <a:p>
            <a:pPr lvl="2"/>
            <a:r>
              <a:rPr lang="ru-RU" sz="2800" dirty="0">
                <a:solidFill>
                  <a:schemeClr val="tx1"/>
                </a:solidFill>
                <a:latin typeface="Times" pitchFamily="2" charset="0"/>
              </a:rPr>
              <a:t> Что метафора проясняет?  </a:t>
            </a:r>
          </a:p>
          <a:p>
            <a:pPr marL="457200" lvl="1" indent="0">
              <a:buNone/>
            </a:pPr>
            <a:endParaRPr lang="ru-RU" sz="3000" dirty="0">
              <a:solidFill>
                <a:schemeClr val="tx1"/>
              </a:solidFill>
              <a:latin typeface="Times" pitchFamily="2" charset="0"/>
            </a:endParaRPr>
          </a:p>
          <a:p>
            <a:pPr marL="0" indent="0">
              <a:buNone/>
            </a:pPr>
            <a:endParaRPr lang="ru-RU" sz="3200" dirty="0">
              <a:solidFill>
                <a:schemeClr val="tx1"/>
              </a:solidFill>
              <a:latin typeface="Times" pitchFamily="2" charset="0"/>
            </a:endParaRPr>
          </a:p>
          <a:p>
            <a:endParaRPr lang="ru-RU" sz="3200" dirty="0">
              <a:solidFill>
                <a:schemeClr val="tx1"/>
              </a:solidFill>
              <a:latin typeface="Time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18116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Autofit/>
          </a:bodyPr>
          <a:lstStyle/>
          <a:p>
            <a:r>
              <a:rPr lang="ru-RU" sz="4400" dirty="0">
                <a:solidFill>
                  <a:srgbClr val="000000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Архиватор головного мозга</a:t>
            </a:r>
            <a:endParaRPr lang="ru-RU" sz="4400" dirty="0">
              <a:latin typeface="+mn-lt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39590"/>
            <a:ext cx="10178322" cy="4736025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 Метафора </a:t>
            </a:r>
            <a:r>
              <a:rPr lang="en-US" sz="3200" dirty="0">
                <a:solidFill>
                  <a:schemeClr val="tx1"/>
                </a:solidFill>
                <a:latin typeface="Times" pitchFamily="2" charset="0"/>
              </a:rPr>
              <a:t>/ </a:t>
            </a:r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аллегория как пример самораспаковывающегося архива:</a:t>
            </a:r>
          </a:p>
          <a:p>
            <a:pPr lvl="1"/>
            <a:r>
              <a:rPr lang="ru-RU" sz="2600" dirty="0">
                <a:solidFill>
                  <a:schemeClr val="tx1"/>
                </a:solidFill>
                <a:latin typeface="Times" pitchFamily="2" charset="0"/>
              </a:rPr>
              <a:t> Каждый раз, когда человек видит птичку, он вспоминает про метафору, и однажды ему может прийти мысль: «Наверное, надо найти правильную птичку и начать её кормить?»</a:t>
            </a:r>
          </a:p>
          <a:p>
            <a:pPr lvl="1"/>
            <a:r>
              <a:rPr lang="ru-RU" sz="2600" dirty="0">
                <a:solidFill>
                  <a:schemeClr val="tx1"/>
                </a:solidFill>
                <a:latin typeface="Times" pitchFamily="2" charset="0"/>
              </a:rPr>
              <a:t> Чувствуя себя запутавшимся в лабиринте жизни, человек может решить: «Может быть, мне перестать играть в эту игру?»</a:t>
            </a:r>
          </a:p>
          <a:p>
            <a:pPr marL="457200" lvl="1" indent="0">
              <a:buNone/>
            </a:pPr>
            <a:endParaRPr lang="ru-RU" sz="3000" dirty="0">
              <a:solidFill>
                <a:schemeClr val="tx1"/>
              </a:solidFill>
              <a:latin typeface="Times" pitchFamily="2" charset="0"/>
            </a:endParaRPr>
          </a:p>
          <a:p>
            <a:pPr marL="457200" lvl="1" indent="0">
              <a:buNone/>
            </a:pPr>
            <a:endParaRPr lang="ru-RU" sz="3000" dirty="0">
              <a:solidFill>
                <a:schemeClr val="tx1"/>
              </a:solidFill>
              <a:latin typeface="Times" pitchFamily="2" charset="0"/>
            </a:endParaRPr>
          </a:p>
          <a:p>
            <a:pPr marL="0" indent="0">
              <a:buNone/>
            </a:pPr>
            <a:endParaRPr lang="ru-RU" sz="3200" dirty="0">
              <a:solidFill>
                <a:schemeClr val="tx1"/>
              </a:solidFill>
              <a:latin typeface="Times" pitchFamily="2" charset="0"/>
            </a:endParaRPr>
          </a:p>
          <a:p>
            <a:endParaRPr lang="ru-RU" sz="3200" dirty="0">
              <a:solidFill>
                <a:schemeClr val="tx1"/>
              </a:solidFill>
              <a:latin typeface="Time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4123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Метафоры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39590"/>
            <a:ext cx="10178322" cy="4736025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 Пока я рассказываю метафоры, задайтесь вопросами:</a:t>
            </a:r>
          </a:p>
          <a:p>
            <a:pPr lvl="1"/>
            <a:r>
              <a:rPr lang="ru-RU" sz="2800" dirty="0">
                <a:solidFill>
                  <a:schemeClr val="tx1"/>
                </a:solidFill>
                <a:latin typeface="Times" pitchFamily="2" charset="0"/>
              </a:rPr>
              <a:t> Какой смысл я хотел объяснить через метафору? </a:t>
            </a:r>
          </a:p>
          <a:p>
            <a:pPr lvl="1"/>
            <a:r>
              <a:rPr lang="ru-RU" sz="2800" dirty="0">
                <a:solidFill>
                  <a:schemeClr val="tx1"/>
                </a:solidFill>
                <a:latin typeface="Times" pitchFamily="2" charset="0"/>
              </a:rPr>
              <a:t> Почему я не стал говорить прямым текстом? </a:t>
            </a:r>
          </a:p>
          <a:p>
            <a:pPr lvl="1"/>
            <a:r>
              <a:rPr lang="ru-RU" sz="2800" dirty="0">
                <a:solidFill>
                  <a:schemeClr val="tx1"/>
                </a:solidFill>
                <a:latin typeface="Times" pitchFamily="2" charset="0"/>
              </a:rPr>
              <a:t> Как я выбрал эту метафору? </a:t>
            </a:r>
          </a:p>
          <a:p>
            <a:pPr lvl="1"/>
            <a:r>
              <a:rPr lang="ru-RU" sz="2800" dirty="0">
                <a:solidFill>
                  <a:schemeClr val="tx1"/>
                </a:solidFill>
                <a:latin typeface="Times" pitchFamily="2" charset="0"/>
              </a:rPr>
              <a:t> Какая метафора также сгодилась бы?</a:t>
            </a:r>
            <a:endParaRPr lang="ru-RU" sz="3000" dirty="0">
              <a:solidFill>
                <a:schemeClr val="tx1"/>
              </a:solidFill>
              <a:latin typeface="Time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17469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Во что ты упакуешь?</a:t>
            </a:r>
            <a:br>
              <a:rPr lang="ru-RU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</a:br>
            <a:r>
              <a:rPr lang="ru-RU" sz="2700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Алгоритм. шаг №3</a:t>
            </a:r>
            <a:endParaRPr lang="ru-RU" sz="27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39590"/>
            <a:ext cx="10178322" cy="47360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Нам нужно, чтобы смысл раскрылся внутри получателя, поэтому нашему посланию нужна упаковка:</a:t>
            </a:r>
          </a:p>
          <a:p>
            <a:pPr marL="800100" lvl="1" indent="-342900">
              <a:buFont typeface="+mj-lt"/>
              <a:buAutoNum type="arabicPeriod"/>
            </a:pPr>
            <a:r>
              <a:rPr lang="ru-RU" sz="30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Горячие новости</a:t>
            </a:r>
          </a:p>
          <a:p>
            <a:pPr marL="800100" lvl="1" indent="-342900">
              <a:buFont typeface="+mj-lt"/>
              <a:buAutoNum type="arabicPeriod"/>
            </a:pPr>
            <a:r>
              <a:rPr lang="ru-RU" sz="30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Шутка, крылатое выражение (лучше в рифму)</a:t>
            </a:r>
          </a:p>
          <a:p>
            <a:pPr marL="800100" lvl="1" indent="-342900">
              <a:buFont typeface="+mj-lt"/>
              <a:buAutoNum type="arabicPeriod"/>
            </a:pPr>
            <a:r>
              <a:rPr lang="ru-RU" sz="30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Исповедь, секрет, сплетня</a:t>
            </a:r>
            <a:endParaRPr lang="ru-RU" sz="3200" b="1" dirty="0">
              <a:solidFill>
                <a:srgbClr val="000000"/>
              </a:solidFill>
              <a:latin typeface="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Откровение, мудрость, истина</a:t>
            </a:r>
            <a:endParaRPr lang="ru-RU" sz="3000" dirty="0">
              <a:solidFill>
                <a:srgbClr val="000000"/>
              </a:solidFill>
              <a:latin typeface="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29411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Понимание возникает</a:t>
            </a:r>
            <a:br>
              <a:rPr lang="ru-RU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</a:br>
            <a:r>
              <a:rPr lang="ru-RU" sz="2400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правило №3</a:t>
            </a:r>
            <a:endParaRPr lang="ru-RU" sz="24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39590"/>
            <a:ext cx="10178322" cy="47360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Понимание возникает, а не передаётся</a:t>
            </a:r>
            <a:r>
              <a:rPr lang="ru-RU" sz="32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ru-RU" sz="30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 раскрытии архива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ru-RU" sz="30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Иногда надо показать</a:t>
            </a:r>
            <a:r>
              <a:rPr lang="ru-RU" sz="30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что это – архив и там внутри есть что-то интересное, вкусное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ru-RU" sz="30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Иногда надо показать, как распаковываются архивы. Кто-то вон и шуток не понимает. Не научили.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ru-RU" sz="30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Можно пообещать награду, если у собеседника получится понять смысл сказанного</a:t>
            </a:r>
          </a:p>
          <a:p>
            <a:pPr marL="971550" lvl="1" indent="-514350">
              <a:buFont typeface="+mj-lt"/>
              <a:buAutoNum type="arabicPeriod"/>
            </a:pPr>
            <a:endParaRPr lang="ru-RU" sz="3000" dirty="0">
              <a:solidFill>
                <a:srgbClr val="000000"/>
              </a:solidFill>
              <a:effectLst/>
              <a:latin typeface="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1750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Крючок</a:t>
            </a:r>
            <a:br>
              <a:rPr lang="ru-RU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</a:br>
            <a:r>
              <a:rPr lang="ru-RU" sz="2400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инструмент №3</a:t>
            </a:r>
            <a:endParaRPr lang="ru-RU" sz="24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39590"/>
            <a:ext cx="10178322" cy="4736025"/>
          </a:xfrm>
        </p:spPr>
        <p:txBody>
          <a:bodyPr>
            <a:no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Крючок – создание ожидания у слушателя (что будет дальше?)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ru-RU" sz="30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Загадка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ru-RU" sz="30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Угроза </a:t>
            </a:r>
            <a:r>
              <a:rPr lang="ru-RU" sz="30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ru-RU" sz="30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Интрига, тайна, секрет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ru-RU" sz="30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Демонстрация финала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ru-RU" sz="30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Парадоксальное утверждение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ru-RU" sz="30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Драматическое событие, угроза</a:t>
            </a:r>
            <a:r>
              <a:rPr lang="ru-RU" sz="32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7490928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Задание №3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39590"/>
            <a:ext cx="10178322" cy="47360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b="1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Обратите внимание на это… (продукт/услуга)</a:t>
            </a:r>
          </a:p>
          <a:p>
            <a:pPr marL="0" indent="0">
              <a:buNone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	«Вы думаете, это просто вода…» </a:t>
            </a:r>
          </a:p>
          <a:p>
            <a:pPr marL="0" indent="0">
              <a:buNone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	«Если хотите узнать, что такое Алтай…» 	</a:t>
            </a:r>
          </a:p>
          <a:p>
            <a:pPr marL="0" indent="0">
              <a:buNone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	«Что такое баня…» </a:t>
            </a:r>
          </a:p>
          <a:p>
            <a:pPr marL="0" indent="0">
              <a:buNone/>
            </a:pPr>
            <a:endParaRPr lang="ru-RU" sz="3200" dirty="0">
              <a:solidFill>
                <a:srgbClr val="000000"/>
              </a:solidFill>
              <a:effectLst/>
              <a:latin typeface="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88130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AC4E12E-B442-EE4C-8EB4-978E2B0956E6}"/>
              </a:ext>
            </a:extLst>
          </p:cNvPr>
          <p:cNvSpPr txBox="1"/>
          <p:nvPr/>
        </p:nvSpPr>
        <p:spPr>
          <a:xfrm>
            <a:off x="5899528" y="5016924"/>
            <a:ext cx="52441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/>
              <a:t>+ 7 903 283 0510 (</a:t>
            </a:r>
            <a:r>
              <a:rPr lang="en-US" sz="3600" dirty="0"/>
              <a:t>T</a:t>
            </a:r>
            <a:r>
              <a:rPr lang="en-US" sz="3600"/>
              <a:t>elegram</a:t>
            </a:r>
            <a:r>
              <a:rPr lang="en-US" sz="3600" dirty="0"/>
              <a:t>)</a:t>
            </a:r>
            <a:endParaRPr lang="ru-RU" sz="3600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CC62D60-A64E-E340-9A03-F78F1EE1F5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8690" y="4157172"/>
            <a:ext cx="2373094" cy="236583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207BEF3-4760-4D45-ACE8-4F90B6ACC4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6273" y="185735"/>
            <a:ext cx="2951369" cy="3868143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2DFE21E-8CBC-F94D-9219-7094FFEEBC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0108" y="185735"/>
            <a:ext cx="2989393" cy="386814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08EA975-26BD-3B49-8561-BDC52B054F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61967" y="185735"/>
            <a:ext cx="3043968" cy="3833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851313"/>
      </p:ext>
    </p:extLst>
  </p:cSld>
  <p:clrMapOvr>
    <a:masterClrMapping/>
  </p:clrMapOvr>
</p:sld>
</file>

<file path=ppt/theme/theme1.xml><?xml version="1.0" encoding="utf-8"?>
<a:theme xmlns:a="http://schemas.openxmlformats.org/drawingml/2006/main" name="Эмблема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Эмблема</Template>
  <TotalTime>736</TotalTime>
  <Words>536</Words>
  <Application>Microsoft Office PowerPoint</Application>
  <PresentationFormat>Широкоэкранный</PresentationFormat>
  <Paragraphs>63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Corbel</vt:lpstr>
      <vt:lpstr>Gill Sans MT</vt:lpstr>
      <vt:lpstr>Impact</vt:lpstr>
      <vt:lpstr>Microsoft Sans Serif</vt:lpstr>
      <vt:lpstr>Times</vt:lpstr>
      <vt:lpstr>Эмблема</vt:lpstr>
      <vt:lpstr>СТОРИТЕЛЛИНГ  от  ХАРСКОГО</vt:lpstr>
      <vt:lpstr>План урока</vt:lpstr>
      <vt:lpstr>Метафора. Концентрация смысла</vt:lpstr>
      <vt:lpstr>Метафора</vt:lpstr>
      <vt:lpstr>Создание Метафоры</vt:lpstr>
      <vt:lpstr>Архиватор головного мозга</vt:lpstr>
      <vt:lpstr>Метафоры</vt:lpstr>
      <vt:lpstr>Во что ты упакуешь? Алгоритм. шаг №3</vt:lpstr>
      <vt:lpstr>Понимание возникает правило №3</vt:lpstr>
      <vt:lpstr>Крючок инструмент №3</vt:lpstr>
      <vt:lpstr>Задание №3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СТОРИТЕЛЛИНГ  от  ХАРСКОГО</dc:title>
  <dc:creator>Microsoft Office User</dc:creator>
  <cp:lastModifiedBy>Анастасия Черникова</cp:lastModifiedBy>
  <cp:revision>16</cp:revision>
  <dcterms:created xsi:type="dcterms:W3CDTF">2025-06-08T07:13:11Z</dcterms:created>
  <dcterms:modified xsi:type="dcterms:W3CDTF">2025-06-15T18:25:34Z</dcterms:modified>
</cp:coreProperties>
</file>