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7" r:id="rId3"/>
    <p:sldId id="299" r:id="rId4"/>
    <p:sldId id="288" r:id="rId5"/>
    <p:sldId id="298" r:id="rId6"/>
    <p:sldId id="300" r:id="rId7"/>
    <p:sldId id="289" r:id="rId8"/>
    <p:sldId id="290" r:id="rId9"/>
    <p:sldId id="271" r:id="rId10"/>
    <p:sldId id="270" r:id="rId11"/>
    <p:sldId id="27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5687"/>
  </p:normalViewPr>
  <p:slideViewPr>
    <p:cSldViewPr snapToGrid="0" snapToObjects="1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A9934-2B58-CE4D-93B3-8E25B95FE1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8000" dirty="0"/>
              <a:t>СТОРИТЕЛЛИНГ </a:t>
            </a:r>
            <a:br>
              <a:rPr lang="ru-RU" sz="8000" dirty="0"/>
            </a:br>
            <a:r>
              <a:rPr lang="ru-RU" sz="8000" dirty="0"/>
              <a:t>от </a:t>
            </a:r>
            <a:br>
              <a:rPr lang="ru-RU" sz="8000" dirty="0"/>
            </a:br>
            <a:r>
              <a:rPr lang="ru-RU" sz="8000" dirty="0"/>
              <a:t>ХАРСКОГО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252350-B045-7040-896D-9CA829A3E7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Занятие 4</a:t>
            </a:r>
          </a:p>
        </p:txBody>
      </p:sp>
    </p:spTree>
    <p:extLst>
      <p:ext uri="{BB962C8B-B14F-4D97-AF65-F5344CB8AC3E}">
        <p14:creationId xmlns:p14="http://schemas.microsoft.com/office/powerpoint/2010/main" val="4128054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План урока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Ценностное связывание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Алгоритм. Шаг 4: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пообещаешь в начале?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Правило №4: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 – результат пережитых проблем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Инструмент №4: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Драматизируй</a:t>
            </a:r>
            <a:endParaRPr lang="ru-RU" sz="3200" b="1" dirty="0"/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Домашнее задание №4: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«Таков путь»</a:t>
            </a:r>
          </a:p>
        </p:txBody>
      </p:sp>
    </p:spTree>
    <p:extLst>
      <p:ext uri="{BB962C8B-B14F-4D97-AF65-F5344CB8AC3E}">
        <p14:creationId xmlns:p14="http://schemas.microsoft.com/office/powerpoint/2010/main" val="2676279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82385"/>
            <a:ext cx="12192000" cy="1201088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Простой лист бумаги</a:t>
            </a:r>
            <a:endParaRPr lang="ru-RU" sz="4300" dirty="0"/>
          </a:p>
        </p:txBody>
      </p:sp>
      <p:sp>
        <p:nvSpPr>
          <p:cNvPr id="17" name="Стрелка вверх 16">
            <a:extLst>
              <a:ext uri="{FF2B5EF4-FFF2-40B4-BE49-F238E27FC236}">
                <a16:creationId xmlns:a16="http://schemas.microsoft.com/office/drawing/2014/main" id="{6AC9275F-3F42-C448-A6C0-9BE2302FBA3A}"/>
              </a:ext>
            </a:extLst>
          </p:cNvPr>
          <p:cNvSpPr/>
          <p:nvPr/>
        </p:nvSpPr>
        <p:spPr>
          <a:xfrm rot="2517312">
            <a:off x="4558213" y="3026400"/>
            <a:ext cx="625033" cy="171503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ru-RU" dirty="0"/>
          </a:p>
        </p:txBody>
      </p:sp>
      <p:sp>
        <p:nvSpPr>
          <p:cNvPr id="18" name="Стрелка вверх 17">
            <a:extLst>
              <a:ext uri="{FF2B5EF4-FFF2-40B4-BE49-F238E27FC236}">
                <a16:creationId xmlns:a16="http://schemas.microsoft.com/office/drawing/2014/main" id="{45C8F1EE-0AF8-984F-A51E-88AD45A95233}"/>
              </a:ext>
            </a:extLst>
          </p:cNvPr>
          <p:cNvSpPr/>
          <p:nvPr/>
        </p:nvSpPr>
        <p:spPr>
          <a:xfrm rot="8455540">
            <a:off x="6921780" y="2741701"/>
            <a:ext cx="625033" cy="201749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B2A71D-C306-3047-A925-4220C78BD51B}"/>
              </a:ext>
            </a:extLst>
          </p:cNvPr>
          <p:cNvSpPr/>
          <p:nvPr/>
        </p:nvSpPr>
        <p:spPr>
          <a:xfrm>
            <a:off x="5476754" y="1370470"/>
            <a:ext cx="1238491" cy="18056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9" name="Стрелка вверх 18">
            <a:extLst>
              <a:ext uri="{FF2B5EF4-FFF2-40B4-BE49-F238E27FC236}">
                <a16:creationId xmlns:a16="http://schemas.microsoft.com/office/drawing/2014/main" id="{9303144D-5457-DA4A-A37C-E535775416F8}"/>
              </a:ext>
            </a:extLst>
          </p:cNvPr>
          <p:cNvSpPr/>
          <p:nvPr/>
        </p:nvSpPr>
        <p:spPr>
          <a:xfrm rot="5400000">
            <a:off x="4874149" y="4136742"/>
            <a:ext cx="625033" cy="161139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ru-RU" b="1" dirty="0"/>
          </a:p>
        </p:txBody>
      </p:sp>
      <p:sp>
        <p:nvSpPr>
          <p:cNvPr id="20" name="Стрелка вверх 19">
            <a:extLst>
              <a:ext uri="{FF2B5EF4-FFF2-40B4-BE49-F238E27FC236}">
                <a16:creationId xmlns:a16="http://schemas.microsoft.com/office/drawing/2014/main" id="{DBE1E3FD-1C6E-1C46-9E1D-ADAF12571F77}"/>
              </a:ext>
            </a:extLst>
          </p:cNvPr>
          <p:cNvSpPr/>
          <p:nvPr/>
        </p:nvSpPr>
        <p:spPr>
          <a:xfrm rot="16200000">
            <a:off x="6921781" y="4063982"/>
            <a:ext cx="625033" cy="17569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Двойная стрелка влево/вправо 20">
            <a:extLst>
              <a:ext uri="{FF2B5EF4-FFF2-40B4-BE49-F238E27FC236}">
                <a16:creationId xmlns:a16="http://schemas.microsoft.com/office/drawing/2014/main" id="{F8BD8F85-617D-F044-AF33-0EB79CF43820}"/>
              </a:ext>
            </a:extLst>
          </p:cNvPr>
          <p:cNvSpPr/>
          <p:nvPr/>
        </p:nvSpPr>
        <p:spPr>
          <a:xfrm>
            <a:off x="4699321" y="5445912"/>
            <a:ext cx="3078865" cy="55558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6EB33C9-A713-3149-AC8F-C807EB7D0BA9}"/>
              </a:ext>
            </a:extLst>
          </p:cNvPr>
          <p:cNvSpPr/>
          <p:nvPr/>
        </p:nvSpPr>
        <p:spPr>
          <a:xfrm>
            <a:off x="3327722" y="4386804"/>
            <a:ext cx="1238491" cy="18056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3EEC4A1-30C7-4446-84FE-96C7E3E034BD}"/>
              </a:ext>
            </a:extLst>
          </p:cNvPr>
          <p:cNvSpPr/>
          <p:nvPr/>
        </p:nvSpPr>
        <p:spPr>
          <a:xfrm>
            <a:off x="7911141" y="4398430"/>
            <a:ext cx="1238491" cy="18056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51811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Ценностное связывание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83474"/>
            <a:ext cx="10178322" cy="4892142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" pitchFamily="2" charset="0"/>
              </a:rPr>
              <a:t>Ценностное связывание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– это установление причинно-следственных связей между тем, что 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должно стать важным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, и тем, что уже важно для человека или группы людей.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ЦС позволяет повысить 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субъективную значимость 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(важность, ценность) чего угодно, опираясь на знание того, что уже важно для конкретного человека. Иногда приходится опираться на гипотезу о важности чего-либо.</a:t>
            </a: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163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Ценностное связывание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Примеры ЦС:</a:t>
            </a:r>
          </a:p>
          <a:p>
            <a:pPr marL="457200" lvl="1" indent="0">
              <a:buNone/>
            </a:pP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«</a:t>
            </a:r>
            <a:r>
              <a:rPr lang="ru-RU" sz="3000" i="1" dirty="0">
                <a:solidFill>
                  <a:schemeClr val="tx1"/>
                </a:solidFill>
                <a:latin typeface="Times" pitchFamily="2" charset="0"/>
              </a:rPr>
              <a:t>Если вы хотите дожить до 100 лет, то надо много читать и нагружать свой мозг</a:t>
            </a: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»</a:t>
            </a:r>
          </a:p>
          <a:p>
            <a:pPr lvl="2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предполагаем, что «дожить до 100 лет» важно для нашего собеседника</a:t>
            </a:r>
          </a:p>
          <a:p>
            <a:pPr lvl="2"/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привязываем к этой ценности важность чтения книг</a:t>
            </a:r>
          </a:p>
          <a:p>
            <a:pPr marL="0" lvl="2" indent="0">
              <a:buNone/>
            </a:pP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Хотите получать удовольствие от продаж? Думайте об этом как о соблазнении. Только не увлекайтесь чрезмерно.  </a:t>
            </a:r>
          </a:p>
          <a:p>
            <a:pPr marL="0" indent="0">
              <a:buNone/>
            </a:pPr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32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314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Autofit/>
          </a:bodyPr>
          <a:lstStyle/>
          <a:p>
            <a:r>
              <a:rPr lang="ru-RU" sz="44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Ценностное связывание</a:t>
            </a:r>
            <a:endParaRPr lang="ru-RU" sz="4400" dirty="0"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Есть человек, для которого важно:</a:t>
            </a:r>
          </a:p>
          <a:p>
            <a:pPr lvl="1"/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ощущение контроля над происходящим</a:t>
            </a:r>
          </a:p>
          <a:p>
            <a:pPr lvl="1"/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доверие между близкими</a:t>
            </a:r>
          </a:p>
          <a:p>
            <a:pPr lvl="1"/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прибыльность бизнеса  </a:t>
            </a:r>
          </a:p>
          <a:p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Нам нужно, чтобы он начал ценить инициативность сына.</a:t>
            </a:r>
          </a:p>
          <a:p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Придумайте как можно больше вариантов ценностного связывания. Пусть вас не останавливает то, что сначала фразы будут кривыми и неубедительными: они шлифуются и становятся мощными только при активном поиске лучшего варианта.</a:t>
            </a:r>
          </a:p>
          <a:p>
            <a:pPr marL="457200" lvl="1" indent="0">
              <a:buNone/>
            </a:pPr>
            <a:endParaRPr lang="ru-RU" sz="2600" dirty="0">
              <a:solidFill>
                <a:schemeClr val="tx1"/>
              </a:solidFill>
              <a:latin typeface="Times" pitchFamily="2" charset="0"/>
            </a:endParaRPr>
          </a:p>
          <a:p>
            <a:pPr marL="457200" lvl="1" indent="0">
              <a:buNone/>
            </a:pPr>
            <a:endParaRPr lang="ru-RU" sz="2600" dirty="0">
              <a:solidFill>
                <a:schemeClr val="tx1"/>
              </a:solidFill>
              <a:latin typeface="Times" pitchFamily="2" charset="0"/>
            </a:endParaRPr>
          </a:p>
          <a:p>
            <a:pPr marL="0" indent="0">
              <a:buNone/>
            </a:pPr>
            <a:endParaRPr lang="ru-RU" sz="2600" dirty="0">
              <a:solidFill>
                <a:schemeClr val="tx1"/>
              </a:solidFill>
              <a:latin typeface="Times" pitchFamily="2" charset="0"/>
            </a:endParaRPr>
          </a:p>
          <a:p>
            <a:endParaRPr lang="ru-RU" sz="2600" dirty="0">
              <a:solidFill>
                <a:schemeClr val="tx1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123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Что пообещаешь в начале?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7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Алгоритм. шаг №4</a:t>
            </a:r>
            <a:endParaRPr lang="ru-RU" sz="27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Начало придумывается в конце работы.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Определяем, с кем мы будем говорить.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Формулируем суть. </a:t>
            </a:r>
            <a:r>
              <a:rPr lang="ru-RU" sz="3000" b="1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Фильм – о том, о чём его последняя сцена.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Выбираем форму.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Теперь, чтобы создать мощную арку, мы должны понять: откуда стартовать? Не какой инструмент надо использовать, а откуда, с какого события нам нужно начать.</a:t>
            </a:r>
          </a:p>
        </p:txBody>
      </p:sp>
    </p:spTree>
    <p:extLst>
      <p:ext uri="{BB962C8B-B14F-4D97-AF65-F5344CB8AC3E}">
        <p14:creationId xmlns:p14="http://schemas.microsoft.com/office/powerpoint/2010/main" val="3902941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Опыт – результат проблем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7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правило №4</a:t>
            </a:r>
            <a:endParaRPr lang="ru-RU" sz="27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 – результат пережитых проблем.</a:t>
            </a:r>
            <a:endParaRPr lang="ru-RU" sz="3200" dirty="0">
              <a:solidFill>
                <a:srgbClr val="000000"/>
              </a:solidFill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1.1 Если мы хотим рассказать об опыте, то начинать надо с проблемы, которая его сформировала.</a:t>
            </a:r>
          </a:p>
          <a:p>
            <a:pPr marL="457200" lvl="1" indent="0">
              <a:buNone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1.2 Людям нравится узнавать про чужие ошибки – иначе не было бы художественных произведений. </a:t>
            </a:r>
          </a:p>
          <a:p>
            <a:pPr marL="457200" lvl="1" indent="0">
              <a:buNone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1.3 Опыт должен быть обобщён. Частные случаи обычно не представляют интереса и вызывают споры.</a:t>
            </a:r>
            <a:endParaRPr lang="ru-RU" sz="3000" dirty="0">
              <a:solidFill>
                <a:srgbClr val="000000"/>
              </a:solidFill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buFont typeface="+mj-lt"/>
              <a:buAutoNum type="arabicPeriod"/>
            </a:pPr>
            <a:endParaRPr lang="ru-RU" sz="30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5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Драматизируй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инструмент №4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Драматизируй, не бойся перестараться.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Здравый смысл и правдоподобие тоже должны присутствовать.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Чем хуже герою, тем интереснее слушателю.</a:t>
            </a:r>
            <a:endParaRPr lang="ru-RU" sz="3200" dirty="0">
              <a:solidFill>
                <a:srgbClr val="000000"/>
              </a:solidFill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sz="32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092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Задание №4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Таков путь (такова традиция)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Утренняя гимнастика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Благодарность всем и всему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Каждый день – 10 страниц</a:t>
            </a:r>
          </a:p>
          <a:p>
            <a:pPr marL="0" indent="0">
              <a:buNone/>
            </a:pPr>
            <a:endParaRPr lang="ru-RU" sz="32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813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AC4E12E-B442-EE4C-8EB4-978E2B0956E6}"/>
              </a:ext>
            </a:extLst>
          </p:cNvPr>
          <p:cNvSpPr txBox="1"/>
          <p:nvPr/>
        </p:nvSpPr>
        <p:spPr>
          <a:xfrm>
            <a:off x="5899528" y="5016924"/>
            <a:ext cx="52441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+ 7 903 283 0510 (</a:t>
            </a:r>
            <a:r>
              <a:rPr lang="en-US" sz="3600" dirty="0"/>
              <a:t>Telegram)</a:t>
            </a:r>
            <a:endParaRPr lang="ru-RU" sz="3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CC62D60-A64E-E340-9A03-F78F1EE1F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690" y="4157172"/>
            <a:ext cx="2373094" cy="2365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207BEF3-4760-4D45-ACE8-4F90B6ACC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273" y="185735"/>
            <a:ext cx="2951369" cy="38681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2DFE21E-8CBC-F94D-9219-7094FFEEBC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108" y="185735"/>
            <a:ext cx="2989393" cy="386814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8EA975-26BD-3B49-8561-BDC52B054F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1967" y="185735"/>
            <a:ext cx="3043968" cy="383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51313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686</TotalTime>
  <Words>452</Words>
  <Application>Microsoft Office PowerPoint</Application>
  <PresentationFormat>Широкоэкранный</PresentationFormat>
  <Paragraphs>57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Corbel</vt:lpstr>
      <vt:lpstr>Gill Sans MT</vt:lpstr>
      <vt:lpstr>Impact</vt:lpstr>
      <vt:lpstr>Microsoft Sans Serif</vt:lpstr>
      <vt:lpstr>Times</vt:lpstr>
      <vt:lpstr>Wingdings</vt:lpstr>
      <vt:lpstr>Эмблема</vt:lpstr>
      <vt:lpstr>СТОРИТЕЛЛИНГ  от  ХАРСКОГО</vt:lpstr>
      <vt:lpstr>План урока</vt:lpstr>
      <vt:lpstr>Простой лист бумаги</vt:lpstr>
      <vt:lpstr>Ценностное связывание</vt:lpstr>
      <vt:lpstr>Ценностное связывание</vt:lpstr>
      <vt:lpstr>Ценностное связывание</vt:lpstr>
      <vt:lpstr>Что пообещаешь в начале? Алгоритм. шаг №4</vt:lpstr>
      <vt:lpstr>Опыт – результат проблем правило №4</vt:lpstr>
      <vt:lpstr>Драматизируй инструмент №4</vt:lpstr>
      <vt:lpstr>Задание №4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СТОРИТЕЛЛИНГ  от  ХАРСКОГО</dc:title>
  <dc:creator>Microsoft Office User</dc:creator>
  <cp:lastModifiedBy>Анастасия Черникова</cp:lastModifiedBy>
  <cp:revision>20</cp:revision>
  <dcterms:created xsi:type="dcterms:W3CDTF">2025-06-08T07:13:11Z</dcterms:created>
  <dcterms:modified xsi:type="dcterms:W3CDTF">2025-06-18T17:08:00Z</dcterms:modified>
</cp:coreProperties>
</file>